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0" r:id="rId9"/>
    <p:sldId id="271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FB1FC-0FD4-4B32-B0D4-1A605563B90A}" v="64" dt="2025-09-09T13:09:05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5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1871-D418-4BEA-8950-13EF5C665330}" type="datetimeFigureOut">
              <a:rPr lang="it-IT" smtClean="0"/>
              <a:t>09/09/2025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5524-F8C7-4A77-94F1-976DE1907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6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39277-F1BA-957F-ADAE-9DF9BA01F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86D135-243B-1E4C-852A-1C21585FE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1FFED738-E96F-CE55-EA04-5C4BA76C2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167" r="9986" b="15795"/>
          <a:stretch/>
        </p:blipFill>
        <p:spPr>
          <a:xfrm>
            <a:off x="0" y="-32702"/>
            <a:ext cx="12192000" cy="68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BE349-D08F-1B84-8192-B3C62136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93147A-688A-C3D1-BCDF-C532D3969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DC702B-B527-598A-5EA1-65859F97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C79-6740-49A8-B63E-1CA3D82B589C}" type="datetime1">
              <a:rPr lang="it-IT" smtClean="0"/>
              <a:t>09/09/2025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AACFCB-8FCA-D8B7-ECD7-9DEDC825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6FF7D9-FD30-7FB0-5195-85AD197F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35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6A2975-7D7C-E687-EB97-9DF7F0703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A6B20C-08E9-D66C-F7AD-7C9F45005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D18F42-7E4B-05A1-A57C-0C7B5456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DFBF-334D-407B-83D7-60D38B871044}" type="datetime1">
              <a:rPr lang="it-IT" smtClean="0"/>
              <a:t>09/09/2025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63906B-FE8E-7839-C286-D1951202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DC54B8-7B84-3ACF-6461-A0E58BFA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97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DEFE50D-68EC-8FF6-C18A-5501CC4AC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70338"/>
            <a:ext cx="12192000" cy="692833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582548-0D73-FC4D-3AB4-1B437621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6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AEA24C-F290-73BE-C41A-504E53A5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DD49DE-C7B0-22B8-D150-BFB383EA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2761C-A142-4930-9CF8-4C3F3DEB4165}" type="datetime1">
              <a:rPr lang="it-IT" smtClean="0"/>
              <a:t>09/09/2025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34F36A-5882-C21B-1CC6-79EAE6FB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DBB43C-6584-9E45-07E6-608E751E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83FFD-42C5-47FC-BBED-2CEDFEABE9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43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52FA5-B207-34E6-00A0-5D44DCDA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E3EF7-30CC-4859-049C-230617DE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07636-0CDF-04A3-94A9-4ACF5624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39DE-0653-49B6-92DC-55FA9B68FBFF}" type="datetime1">
              <a:rPr lang="it-IT" smtClean="0"/>
              <a:t>09/09/2025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03210F-AB8E-4319-77B6-F0F6AEAE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84CDCD-7A5B-0852-3BEA-A60F3300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36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FCA6A-9CCC-9B67-2818-D6E373F0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5AC093-971F-37C0-1E90-DE27D41D7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2CA3D4-60FC-3754-75B0-A5894FD4B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9260FE-524A-A142-E4FD-EECF8E11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7C01-A036-4C1E-863F-0FE1C4FF9C98}" type="datetime1">
              <a:rPr lang="it-IT" smtClean="0"/>
              <a:t>09/09/2025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1EDD98-F0BA-7A49-A969-84231E3B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3A9911-439E-1E44-B822-A10B36C9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BB35B-C894-CB7C-8C88-E73AA583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9BD163-A126-DB59-C5A7-8B187045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359167-C145-DAAA-DAFC-5F5A87755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B48EA12-4388-089D-A78A-30E55147E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93005B-F7CA-4A6E-A504-9A68CF3E1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4F48E8-317D-1517-A7CF-A90F0D09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08C0-629C-48D6-B237-81A236657F05}" type="datetime1">
              <a:rPr lang="it-IT" smtClean="0"/>
              <a:t>09/09/2025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61CEC6-63B6-61BB-BF95-37E9575B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3EF5A2-58E7-4FAE-A172-D5696B58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AEA25-3FF9-D07F-482C-0F83C4B8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BF4A8D-3971-F3B2-1BFE-E2D33965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02F0-F66B-4305-8F2B-0223D97D8D26}" type="datetime1">
              <a:rPr lang="it-IT" smtClean="0"/>
              <a:t>09/09/2025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E872A9-D9C6-7BFB-0D56-E3768340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9A904C-65BE-B482-34C5-1F65D506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27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1C1F8E-2D72-6EB6-EF3D-788F8263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E625-72AA-44D8-B304-4764053C9D62}" type="datetime1">
              <a:rPr lang="it-IT" smtClean="0"/>
              <a:t>09/09/2025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DB1036C-F390-971F-72E5-A2B5342D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DFF7E-DAFB-9432-D713-A73B0245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8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F8179B-C351-41C7-13E1-DDD4249C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052579-6456-BFFF-0826-B0AC79F8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0D03BF-E2A5-6347-3031-00825862C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277465-A660-5205-7B20-335D4847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ADFE-81FD-4FF1-927F-D5110ADA64A4}" type="datetime1">
              <a:rPr lang="it-IT" smtClean="0"/>
              <a:t>09/09/2025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3B0664-5740-E03B-7140-30CF32C9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D92188-9BD2-1EAE-BA61-8C6D208C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15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41FFE-F336-7C26-6D37-CD72C522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9D6D8A-3539-BE6B-CF43-581283E35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9F6FD9-D5F5-B96E-BCFF-8A2ABBE23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1F3D51-8B87-4C76-34E1-3387704B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8E3C-D2BA-41B0-AAF5-A8137FEAD385}" type="datetime1">
              <a:rPr lang="it-IT" smtClean="0"/>
              <a:t>09/09/2025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DBD54A-EBD6-1952-C588-D79CA09C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5EA65C-9377-54ED-FFB6-FBDD91CC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58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841B8F-2932-B58F-E8D9-0298F144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A35B47-1E46-86E2-EDA0-027CA9400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618D75-7F39-8475-ABFF-653796975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936306-7FAD-4428-801F-64BDD5DFA669}" type="datetime1">
              <a:rPr lang="it-IT" smtClean="0"/>
              <a:t>09/09/2025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141A6B-99BB-EE92-A33A-22E5149F4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La certificazione di genere. Percorso. Condizioni abilitanti. Strategia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6FDE1B-4936-0593-7673-1DF513F2B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83FFD-42C5-47FC-BBED-2CEDFEABE9D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655D22B-13F6-AB1F-4F9B-FA315A37B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27167" r="9986" b="15795"/>
          <a:stretch/>
        </p:blipFill>
        <p:spPr>
          <a:xfrm>
            <a:off x="0" y="-32702"/>
            <a:ext cx="12192000" cy="68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maumosca@yahoo.it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3FD3A4E-809E-529D-520D-573F2828A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990" y="1391726"/>
            <a:ext cx="11172584" cy="165576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CERTIFICAZIONE DI GENERE: Struttura, opportunità e visione di cambiamento.</a:t>
            </a:r>
          </a:p>
          <a:p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Confagricoltura Padova</a:t>
            </a:r>
          </a:p>
          <a:p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Maurizio Mosca</a:t>
            </a:r>
          </a:p>
          <a:p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9 settembre 2025</a:t>
            </a:r>
          </a:p>
        </p:txBody>
      </p:sp>
    </p:spTree>
    <p:extLst>
      <p:ext uri="{BB962C8B-B14F-4D97-AF65-F5344CB8AC3E}">
        <p14:creationId xmlns:p14="http://schemas.microsoft.com/office/powerpoint/2010/main" val="2159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053A96F-DE6B-6D6F-9D82-0DDDFE4EFCEF}"/>
              </a:ext>
            </a:extLst>
          </p:cNvPr>
          <p:cNvSpPr txBox="1">
            <a:spLocks/>
          </p:cNvSpPr>
          <p:nvPr/>
        </p:nvSpPr>
        <p:spPr>
          <a:xfrm>
            <a:off x="8046074" y="2399959"/>
            <a:ext cx="3097517" cy="1257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Core business e strategia</a:t>
            </a:r>
          </a:p>
          <a:p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Equo accesso a opportunità e benefici</a:t>
            </a:r>
          </a:p>
          <a:p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9DC4681-E497-5FF4-1F14-91D76F636A2C}"/>
              </a:ext>
            </a:extLst>
          </p:cNvPr>
          <p:cNvCxnSpPr>
            <a:cxnSpLocks/>
          </p:cNvCxnSpPr>
          <p:nvPr/>
        </p:nvCxnSpPr>
        <p:spPr>
          <a:xfrm>
            <a:off x="368834" y="5565360"/>
            <a:ext cx="8399042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67A5D20-0C7A-B34F-9123-D133BB580DA3}"/>
              </a:ext>
            </a:extLst>
          </p:cNvPr>
          <p:cNvSpPr txBox="1">
            <a:spLocks/>
          </p:cNvSpPr>
          <p:nvPr/>
        </p:nvSpPr>
        <p:spPr>
          <a:xfrm>
            <a:off x="483284" y="468830"/>
            <a:ext cx="1967230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ea typeface="Calibri" panose="020F0502020204030204" pitchFamily="34" charset="0"/>
                <a:cs typeface="Kalinga" panose="020B0502040204020203" pitchFamily="34" charset="0"/>
              </a:rPr>
              <a:t>Opportunità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E600C9F-F916-91AD-888D-D4CA369FFE8F}"/>
              </a:ext>
            </a:extLst>
          </p:cNvPr>
          <p:cNvSpPr txBox="1">
            <a:spLocks/>
          </p:cNvSpPr>
          <p:nvPr/>
        </p:nvSpPr>
        <p:spPr>
          <a:xfrm>
            <a:off x="8966183" y="5300025"/>
            <a:ext cx="1257301" cy="715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Impatto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F29B0C9-2649-1F5D-9602-C93D5FB2B5B0}"/>
              </a:ext>
            </a:extLst>
          </p:cNvPr>
          <p:cNvSpPr txBox="1">
            <a:spLocks/>
          </p:cNvSpPr>
          <p:nvPr/>
        </p:nvSpPr>
        <p:spPr>
          <a:xfrm>
            <a:off x="528573" y="2575033"/>
            <a:ext cx="1967230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ea typeface="Calibri" panose="020F0502020204030204" pitchFamily="34" charset="0"/>
                <a:cs typeface="Kalinga" panose="020B0502040204020203" pitchFamily="34" charset="0"/>
              </a:rPr>
              <a:t>Dimensione Esterna e Interna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133B80D-512C-5C2D-E77C-611A978AC62B}"/>
              </a:ext>
            </a:extLst>
          </p:cNvPr>
          <p:cNvSpPr txBox="1">
            <a:spLocks/>
          </p:cNvSpPr>
          <p:nvPr/>
        </p:nvSpPr>
        <p:spPr>
          <a:xfrm>
            <a:off x="3219059" y="2631193"/>
            <a:ext cx="1738694" cy="905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A28FC58-657C-617C-47BB-4DD2CB6BA30E}"/>
              </a:ext>
            </a:extLst>
          </p:cNvPr>
          <p:cNvSpPr txBox="1">
            <a:spLocks/>
          </p:cNvSpPr>
          <p:nvPr/>
        </p:nvSpPr>
        <p:spPr>
          <a:xfrm>
            <a:off x="5706017" y="2631193"/>
            <a:ext cx="1751330" cy="905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6D7361B-BCB7-1A53-412B-143F72981E0C}"/>
              </a:ext>
            </a:extLst>
          </p:cNvPr>
          <p:cNvCxnSpPr>
            <a:cxnSpLocks/>
          </p:cNvCxnSpPr>
          <p:nvPr/>
        </p:nvCxnSpPr>
        <p:spPr>
          <a:xfrm flipV="1">
            <a:off x="426834" y="84524"/>
            <a:ext cx="0" cy="5480836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DB24DAD-C076-DC29-0504-27579B80FD84}"/>
              </a:ext>
            </a:extLst>
          </p:cNvPr>
          <p:cNvSpPr txBox="1">
            <a:spLocks/>
          </p:cNvSpPr>
          <p:nvPr/>
        </p:nvSpPr>
        <p:spPr>
          <a:xfrm>
            <a:off x="3296920" y="1066329"/>
            <a:ext cx="1738693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ea typeface="Calibri" panose="020F0502020204030204" pitchFamily="34" charset="0"/>
                <a:cs typeface="Kalinga" panose="020B0502040204020203" pitchFamily="34" charset="0"/>
              </a:rPr>
              <a:t>Incrementale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46BED87B-3787-7F38-0F1F-D6CE00729E8B}"/>
              </a:ext>
            </a:extLst>
          </p:cNvPr>
          <p:cNvSpPr txBox="1">
            <a:spLocks/>
          </p:cNvSpPr>
          <p:nvPr/>
        </p:nvSpPr>
        <p:spPr>
          <a:xfrm>
            <a:off x="5745591" y="1066329"/>
            <a:ext cx="1751330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ea typeface="Calibri" panose="020F0502020204030204" pitchFamily="34" charset="0"/>
                <a:cs typeface="Kalinga" panose="020B0502040204020203" pitchFamily="34" charset="0"/>
              </a:rPr>
              <a:t>Iterativo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98402811-1E94-7B38-8E13-5B0BB6B2B698}"/>
              </a:ext>
            </a:extLst>
          </p:cNvPr>
          <p:cNvSpPr txBox="1">
            <a:spLocks/>
          </p:cNvSpPr>
          <p:nvPr/>
        </p:nvSpPr>
        <p:spPr>
          <a:xfrm>
            <a:off x="3296920" y="4052942"/>
            <a:ext cx="4200000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Proiezione e Progettazione di Valore</a:t>
            </a:r>
          </a:p>
        </p:txBody>
      </p:sp>
      <p:sp>
        <p:nvSpPr>
          <p:cNvPr id="15" name="Cerchio parziale 14">
            <a:extLst>
              <a:ext uri="{FF2B5EF4-FFF2-40B4-BE49-F238E27FC236}">
                <a16:creationId xmlns:a16="http://schemas.microsoft.com/office/drawing/2014/main" id="{F1596E4B-A400-F4B7-2E52-58DE1F6575B0}"/>
              </a:ext>
            </a:extLst>
          </p:cNvPr>
          <p:cNvSpPr/>
          <p:nvPr/>
        </p:nvSpPr>
        <p:spPr>
          <a:xfrm>
            <a:off x="1603612" y="4142096"/>
            <a:ext cx="730150" cy="655092"/>
          </a:xfrm>
          <a:prstGeom prst="pie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50DD879E-6214-EE02-242C-19F18213F975}"/>
              </a:ext>
            </a:extLst>
          </p:cNvPr>
          <p:cNvSpPr txBox="1">
            <a:spLocks/>
          </p:cNvSpPr>
          <p:nvPr/>
        </p:nvSpPr>
        <p:spPr>
          <a:xfrm>
            <a:off x="483283" y="443726"/>
            <a:ext cx="1967230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Opportunità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21822FD8-64F2-5744-0201-6DE482A0D295}"/>
              </a:ext>
            </a:extLst>
          </p:cNvPr>
          <p:cNvSpPr txBox="1">
            <a:spLocks/>
          </p:cNvSpPr>
          <p:nvPr/>
        </p:nvSpPr>
        <p:spPr>
          <a:xfrm>
            <a:off x="528572" y="2549929"/>
            <a:ext cx="1967230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Dimensione Esterna e Interna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CDCA7029-57CE-EDF4-2278-4E541DBB6CD2}"/>
              </a:ext>
            </a:extLst>
          </p:cNvPr>
          <p:cNvSpPr txBox="1">
            <a:spLocks/>
          </p:cNvSpPr>
          <p:nvPr/>
        </p:nvSpPr>
        <p:spPr>
          <a:xfrm>
            <a:off x="3296919" y="1041225"/>
            <a:ext cx="1738693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Incrementale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F9E97597-AF84-72C1-F31B-566F469EEFCE}"/>
              </a:ext>
            </a:extLst>
          </p:cNvPr>
          <p:cNvSpPr txBox="1">
            <a:spLocks/>
          </p:cNvSpPr>
          <p:nvPr/>
        </p:nvSpPr>
        <p:spPr>
          <a:xfrm>
            <a:off x="5745590" y="1041225"/>
            <a:ext cx="1751330" cy="905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Iterativo</a:t>
            </a: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178B1A96-346A-AF98-2A38-32C6FFA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587" y="6333532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10</a:t>
            </a:fld>
            <a:endParaRPr lang="it-IT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7">
            <a:extLst>
              <a:ext uri="{FF2B5EF4-FFF2-40B4-BE49-F238E27FC236}">
                <a16:creationId xmlns:a16="http://schemas.microsoft.com/office/drawing/2014/main" id="{3C4EDD0C-AE1F-CB72-70F5-C8DC0063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385499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85FEF-4BED-B01C-C036-D4F04D9C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4AD6A09-5455-5DF4-FDB8-F650688AC02C}"/>
              </a:ext>
            </a:extLst>
          </p:cNvPr>
          <p:cNvSpPr txBox="1">
            <a:spLocks/>
          </p:cNvSpPr>
          <p:nvPr/>
        </p:nvSpPr>
        <p:spPr>
          <a:xfrm>
            <a:off x="398214" y="3242663"/>
            <a:ext cx="10282593" cy="2974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Elementi critici: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Strategia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Criteri di misurazione dell’impatto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Coerenza operativa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Supporto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Visibilità del valore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93E49EB-F837-AB89-086C-0226DDB22E36}"/>
              </a:ext>
            </a:extLst>
          </p:cNvPr>
          <p:cNvSpPr txBox="1">
            <a:spLocks/>
          </p:cNvSpPr>
          <p:nvPr/>
        </p:nvSpPr>
        <p:spPr>
          <a:xfrm>
            <a:off x="398214" y="345783"/>
            <a:ext cx="6963258" cy="25387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Condizioni abilitanti: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Impatto interno (personale)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Impatto esterno (ecosistema società)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Kalinga" panose="020B0502040204020203" pitchFamily="34" charset="0"/>
              </a:rPr>
              <a:t>Visione e attuazione strategica</a:t>
            </a:r>
          </a:p>
        </p:txBody>
      </p:sp>
      <p:pic>
        <p:nvPicPr>
          <p:cNvPr id="10" name="Immagine 9" descr="Immagine che contiene Cellulare&#10;&#10;Descrizione generata automaticamente">
            <a:extLst>
              <a:ext uri="{FF2B5EF4-FFF2-40B4-BE49-F238E27FC236}">
                <a16:creationId xmlns:a16="http://schemas.microsoft.com/office/drawing/2014/main" id="{EF743811-A755-A9D6-3C02-DCB81F01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616" y="400749"/>
            <a:ext cx="1894867" cy="2364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B568268B-D2BD-9557-5DC8-7E514E0D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1120" y="6356350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</a:t>
            </a:fld>
            <a:endParaRPr lang="it-IT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7">
            <a:extLst>
              <a:ext uri="{FF2B5EF4-FFF2-40B4-BE49-F238E27FC236}">
                <a16:creationId xmlns:a16="http://schemas.microsoft.com/office/drawing/2014/main" id="{632A6CBB-A3E8-4389-E7D3-6CB3CEC0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270542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922EB-D883-A500-D83C-A18C865DA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49EDF9-691E-EBB0-E597-2041AE5A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Raccomandazioni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FC307-CD09-E4E7-BF0D-4DF097C0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11468"/>
            <a:ext cx="11426158" cy="326895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Strategia vs Piano di attività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Identificare sfide e descrittori di cambiamento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Sviluppare una leadership e cultura adattiva per il cambiamento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Identificare strumenti e leve coerenti con organizzazione e cambiamento atteso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Formazione e Comunicazione quali strumenti e non solo attività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Integrare il progetto «certificazione di genere» nel progetto di business</a:t>
            </a:r>
          </a:p>
        </p:txBody>
      </p:sp>
      <p:pic>
        <p:nvPicPr>
          <p:cNvPr id="4" name="Immagine 3" descr="Immagine che contiene cerchio, Tappo di bottiglia&#10;&#10;Descrizione generata automaticamente">
            <a:extLst>
              <a:ext uri="{FF2B5EF4-FFF2-40B4-BE49-F238E27FC236}">
                <a16:creationId xmlns:a16="http://schemas.microsoft.com/office/drawing/2014/main" id="{F9EE9FEB-17A6-E1A4-D4A8-E8BE825ED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17" y="0"/>
            <a:ext cx="2829598" cy="2733271"/>
          </a:xfrm>
          <a:prstGeom prst="rect">
            <a:avLst/>
          </a:prstGeom>
          <a:effectLst>
            <a:outerShdw blurRad="152400" dist="317500" dir="5400000" sx="90000" sy="-19000" rotWithShape="0">
              <a:srgbClr val="002060">
                <a:alpha val="15000"/>
              </a:srgbClr>
            </a:outerShdw>
          </a:effectLst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677DABF-4175-9757-164C-AAFBD941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5" y="6309330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12</a:t>
            </a:fld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piè di pagina 7">
            <a:extLst>
              <a:ext uri="{FF2B5EF4-FFF2-40B4-BE49-F238E27FC236}">
                <a16:creationId xmlns:a16="http://schemas.microsoft.com/office/drawing/2014/main" id="{8AE0997C-5379-8D95-856C-536215E8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264081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B464AC5-C8AF-857E-633E-49CC12EE7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" y="-18387"/>
            <a:ext cx="2857500" cy="2857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6BE04C-9E7C-D1E2-19DB-3FA17F580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45" y="2568868"/>
            <a:ext cx="4700487" cy="35529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Immagine 1" descr="Immagine che contiene Viso umano, persona, cravatta, uomo&#10;&#10;Descrizione generata automaticamente">
            <a:extLst>
              <a:ext uri="{FF2B5EF4-FFF2-40B4-BE49-F238E27FC236}">
                <a16:creationId xmlns:a16="http://schemas.microsoft.com/office/drawing/2014/main" id="{37929824-0203-4F12-A296-CD6E987D3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07" y="0"/>
            <a:ext cx="2690793" cy="251267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541B7B0-3B81-8A03-EAE4-33D0D332D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8181" y="3557197"/>
            <a:ext cx="4308406" cy="1576250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Maurizio Mosca</a:t>
            </a:r>
            <a:br>
              <a:rPr lang="it-IT" sz="24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it-IT" sz="24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maumosca@yahoo.it</a:t>
            </a:r>
            <a:br>
              <a:rPr lang="it-IT" sz="24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br>
              <a:rPr lang="it-IT" sz="24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it-IT" sz="24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3335092460</a:t>
            </a:r>
            <a:br>
              <a:rPr lang="it-IT" sz="24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endParaRPr lang="it-IT" sz="2400" b="1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2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A7C88-4469-8497-9F1B-C6EDA2DD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Valore e cambiamento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B48390-BD00-C351-9C49-AE9E93DA6A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19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700"/>
              </a:lnSpc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La certificazione di genere come scenario per il miglioramento continuo.</a:t>
            </a:r>
          </a:p>
          <a:p>
            <a:pPr algn="just">
              <a:lnSpc>
                <a:spcPts val="5700"/>
              </a:lnSpc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Quale visione di miglioramento?</a:t>
            </a:r>
          </a:p>
          <a:p>
            <a:pPr algn="just">
              <a:lnSpc>
                <a:spcPts val="5700"/>
              </a:lnSpc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Quale metrica di misurazione?</a:t>
            </a:r>
          </a:p>
        </p:txBody>
      </p:sp>
      <p:pic>
        <p:nvPicPr>
          <p:cNvPr id="5" name="Immagine 4" descr="Immagine che contiene cerchio, Tappo di bottiglia&#10;&#10;Descrizione generata automaticamente">
            <a:extLst>
              <a:ext uri="{FF2B5EF4-FFF2-40B4-BE49-F238E27FC236}">
                <a16:creationId xmlns:a16="http://schemas.microsoft.com/office/drawing/2014/main" id="{E509A4E9-6EAA-3730-E082-27162329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83" y="2974362"/>
            <a:ext cx="2829598" cy="2733271"/>
          </a:xfrm>
          <a:prstGeom prst="rect">
            <a:avLst/>
          </a:prstGeom>
          <a:effectLst>
            <a:outerShdw blurRad="152400" dist="317500" dir="5400000" sx="90000" sy="-19000" rotWithShape="0">
              <a:srgbClr val="002060">
                <a:alpha val="15000"/>
              </a:srgbClr>
            </a:outerShdw>
          </a:effectLst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C87406-B616-172F-D8BA-04AA8D1A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AE8734-1867-83BB-E0E9-4CD21513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49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/>
              <a:pPr algn="ctr"/>
              <a:t>2</a:t>
            </a:fld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8078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EBA0B5-ABEE-8E21-51AD-75EFAF49A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A1C3A-0FFD-274D-B5E5-BBE694A3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Il quadro normativo di riferimento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8A180E-640C-9538-B42C-8D77124832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79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PNRR: “Sistema di certificazione della parità di genere” (Missione 5 Coesione e Inclusione – Componente 1 Politiche attive del lavoro e sostegno all’occupazione – Investimento 1.3)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Strategia Nazionale per la Parità di Genere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Legge 162/2021: Riforma del Codice delle Pari Opportunità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Codice degli appalti 2024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Kalinga" panose="020B0502040204020203" pitchFamily="34" charset="0"/>
                <a:cs typeface="Kalinga" panose="020B0502040204020203" pitchFamily="34" charset="0"/>
              </a:rPr>
              <a:t>Incentivi e misure di accompagnamento nazionali e regionali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0372F3-833E-C6AA-E55A-D6C4052E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91" y="6356350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/>
              <a:pPr algn="ctr"/>
              <a:t>3</a:t>
            </a:fld>
            <a:endParaRPr lang="it-IT" sz="1400" dirty="0"/>
          </a:p>
        </p:txBody>
      </p:sp>
      <p:sp>
        <p:nvSpPr>
          <p:cNvPr id="3" name="Segnaposto piè di pagina 7">
            <a:extLst>
              <a:ext uri="{FF2B5EF4-FFF2-40B4-BE49-F238E27FC236}">
                <a16:creationId xmlns:a16="http://schemas.microsoft.com/office/drawing/2014/main" id="{8B7074DD-F56B-53A2-CAD8-00260E1C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211365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6F441-2C6A-0A05-D137-EF53A9CA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La struttura della certificazione di genere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CFD874-5378-77DF-4758-052C594A8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55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6 Aree tematiche, con 33 KPI, con Score minimo (60%)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4 Fasce dimensionali (fino a 9/49/250/oltre dipendenti)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1 Piano Strategico, con Piano di Azione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1 Sistema di Qualità (Politica, Procedure, Audit)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1 Comitato guida e gruppo esecutivo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C0540F-3E61-A909-78CA-10C25C0B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69" y="1944060"/>
            <a:ext cx="3379931" cy="2009375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92B94C2-90D3-9C95-C965-172B9431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7" y="6342903"/>
            <a:ext cx="2868484" cy="332534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it-IT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piè di pagina 7">
            <a:extLst>
              <a:ext uri="{FF2B5EF4-FFF2-40B4-BE49-F238E27FC236}">
                <a16:creationId xmlns:a16="http://schemas.microsoft.com/office/drawing/2014/main" id="{15860C91-FB1D-8112-91D1-58FEC95A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420442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6034E-82FD-AAF8-DE3E-2B94A6BBF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AAF01-3384-A2E1-5F12-CD6DA2B1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Aree tematiche per la misurazione della maturità in ottica di genere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BBA03C9-21C7-F974-0771-632A8F43ADF2}"/>
              </a:ext>
            </a:extLst>
          </p:cNvPr>
          <p:cNvGrpSpPr/>
          <p:nvPr/>
        </p:nvGrpSpPr>
        <p:grpSpPr>
          <a:xfrm>
            <a:off x="4407954" y="2171911"/>
            <a:ext cx="2429544" cy="1492207"/>
            <a:chOff x="574644" y="496789"/>
            <a:chExt cx="4699864" cy="29844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0CD4A9F9-5E11-4635-9CBB-8C487330E6B8}"/>
                </a:ext>
              </a:extLst>
            </p:cNvPr>
            <p:cNvSpPr/>
            <p:nvPr/>
          </p:nvSpPr>
          <p:spPr>
            <a:xfrm>
              <a:off x="574644" y="496789"/>
              <a:ext cx="4699864" cy="29844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it-IT" sz="1600" b="1"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3029689-D269-F757-77B5-7BE4FEC858F8}"/>
                </a:ext>
              </a:extLst>
            </p:cNvPr>
            <p:cNvSpPr txBox="1"/>
            <p:nvPr/>
          </p:nvSpPr>
          <p:spPr>
            <a:xfrm>
              <a:off x="662055" y="584200"/>
              <a:ext cx="4525042" cy="280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1" dirty="0">
                  <a:solidFill>
                    <a:srgbClr val="002060"/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2</a:t>
              </a:r>
              <a:r>
                <a:rPr lang="it-IT" sz="1600" b="1" kern="1200" dirty="0">
                  <a:solidFill>
                    <a:srgbClr val="002060"/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. Governance </a:t>
              </a:r>
              <a:endParaRPr lang="en-US" sz="1600" b="1" kern="1200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A37D4B20-DA63-DB51-FE02-5C17EDFFC85E}"/>
              </a:ext>
            </a:extLst>
          </p:cNvPr>
          <p:cNvGrpSpPr/>
          <p:nvPr/>
        </p:nvGrpSpPr>
        <p:grpSpPr>
          <a:xfrm>
            <a:off x="702311" y="2226045"/>
            <a:ext cx="2429544" cy="1492207"/>
            <a:chOff x="574644" y="496789"/>
            <a:chExt cx="4699864" cy="29844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489D3FDB-15B6-3F74-0404-67036D374436}"/>
                </a:ext>
              </a:extLst>
            </p:cNvPr>
            <p:cNvSpPr/>
            <p:nvPr/>
          </p:nvSpPr>
          <p:spPr>
            <a:xfrm>
              <a:off x="574644" y="496789"/>
              <a:ext cx="4699864" cy="29844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it-IT" sz="1600" b="1"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BEFF498-4478-5FE5-60CE-FEF521CC63C8}"/>
                </a:ext>
              </a:extLst>
            </p:cNvPr>
            <p:cNvSpPr txBox="1"/>
            <p:nvPr/>
          </p:nvSpPr>
          <p:spPr>
            <a:xfrm>
              <a:off x="662055" y="584200"/>
              <a:ext cx="4525042" cy="280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1" kern="1200" dirty="0">
                  <a:solidFill>
                    <a:srgbClr val="002060"/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1. Cultura e strategia</a:t>
              </a:r>
              <a:endParaRPr lang="en-US" sz="1600" b="1" kern="1200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174C520-78C7-B6A8-7BB3-93680CFCEE5F}"/>
              </a:ext>
            </a:extLst>
          </p:cNvPr>
          <p:cNvGrpSpPr/>
          <p:nvPr/>
        </p:nvGrpSpPr>
        <p:grpSpPr>
          <a:xfrm>
            <a:off x="657125" y="4235969"/>
            <a:ext cx="2429544" cy="1492207"/>
            <a:chOff x="574644" y="496789"/>
            <a:chExt cx="4699864" cy="29844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3A82B230-143C-D27A-004E-5CB0A851D86D}"/>
                </a:ext>
              </a:extLst>
            </p:cNvPr>
            <p:cNvSpPr/>
            <p:nvPr/>
          </p:nvSpPr>
          <p:spPr>
            <a:xfrm>
              <a:off x="574644" y="496789"/>
              <a:ext cx="4699864" cy="29844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it-IT" sz="1600" b="1"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CA1423AB-90FB-885C-4B6F-D1ED85331CE0}"/>
                </a:ext>
              </a:extLst>
            </p:cNvPr>
            <p:cNvSpPr txBox="1"/>
            <p:nvPr/>
          </p:nvSpPr>
          <p:spPr>
            <a:xfrm>
              <a:off x="662055" y="584200"/>
              <a:ext cx="4525042" cy="280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1" kern="1200" dirty="0">
                  <a:solidFill>
                    <a:srgbClr val="002060"/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4. Opportunità di crescita ed inclusione delle donne in azienda </a:t>
              </a:r>
              <a:endParaRPr lang="en-US" sz="1600" b="1" kern="1200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56061EF-5B0A-1ED7-DD4B-1B2F1F192176}"/>
              </a:ext>
            </a:extLst>
          </p:cNvPr>
          <p:cNvGrpSpPr/>
          <p:nvPr/>
        </p:nvGrpSpPr>
        <p:grpSpPr>
          <a:xfrm>
            <a:off x="8113598" y="2131048"/>
            <a:ext cx="2429544" cy="1492207"/>
            <a:chOff x="574644" y="496789"/>
            <a:chExt cx="4699864" cy="29844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D8AF6AAE-00C3-9DDD-2D54-20FEB249A187}"/>
                </a:ext>
              </a:extLst>
            </p:cNvPr>
            <p:cNvSpPr/>
            <p:nvPr/>
          </p:nvSpPr>
          <p:spPr>
            <a:xfrm>
              <a:off x="574644" y="496789"/>
              <a:ext cx="4699864" cy="29844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it-IT" sz="1600" b="1"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0E791A74-488A-ED6C-11FF-C827E39AB47C}"/>
                </a:ext>
              </a:extLst>
            </p:cNvPr>
            <p:cNvSpPr txBox="1"/>
            <p:nvPr/>
          </p:nvSpPr>
          <p:spPr>
            <a:xfrm>
              <a:off x="662055" y="584200"/>
              <a:ext cx="4525042" cy="280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1" kern="1200" dirty="0">
                  <a:solidFill>
                    <a:srgbClr val="002060"/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3. Processi HR</a:t>
              </a:r>
              <a:endParaRPr lang="en-US" sz="1600" b="1" kern="1200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CEA34C9-1955-EC96-E8BF-E222B7ECDAE5}"/>
              </a:ext>
            </a:extLst>
          </p:cNvPr>
          <p:cNvGrpSpPr/>
          <p:nvPr/>
        </p:nvGrpSpPr>
        <p:grpSpPr>
          <a:xfrm>
            <a:off x="8158783" y="4213233"/>
            <a:ext cx="2429544" cy="1492207"/>
            <a:chOff x="574644" y="496789"/>
            <a:chExt cx="4699864" cy="29844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C22A3C2C-D313-FD3E-1805-599401E39DDD}"/>
                </a:ext>
              </a:extLst>
            </p:cNvPr>
            <p:cNvSpPr/>
            <p:nvPr/>
          </p:nvSpPr>
          <p:spPr>
            <a:xfrm>
              <a:off x="574644" y="496789"/>
              <a:ext cx="4699864" cy="29844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it-IT" sz="1600" b="1"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6D41D0B-587D-39FE-5A1D-8427D675BB3B}"/>
                </a:ext>
              </a:extLst>
            </p:cNvPr>
            <p:cNvSpPr txBox="1"/>
            <p:nvPr/>
          </p:nvSpPr>
          <p:spPr>
            <a:xfrm>
              <a:off x="662055" y="584200"/>
              <a:ext cx="4525042" cy="280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1" dirty="0">
                  <a:solidFill>
                    <a:srgbClr val="002060"/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6. Tutela della genitorialità e conciliazione vita-lavoro </a:t>
              </a:r>
              <a:endParaRPr lang="en-US" sz="1600" b="1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D164585-CDFC-93EA-8B48-33B27ACD5B8E}"/>
              </a:ext>
            </a:extLst>
          </p:cNvPr>
          <p:cNvGrpSpPr/>
          <p:nvPr/>
        </p:nvGrpSpPr>
        <p:grpSpPr>
          <a:xfrm>
            <a:off x="4407954" y="4235969"/>
            <a:ext cx="2429544" cy="1492207"/>
            <a:chOff x="574644" y="496789"/>
            <a:chExt cx="4699864" cy="29844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216A2C00-8B28-918D-F1C2-D96E6C9F56C1}"/>
                </a:ext>
              </a:extLst>
            </p:cNvPr>
            <p:cNvSpPr/>
            <p:nvPr/>
          </p:nvSpPr>
          <p:spPr>
            <a:xfrm>
              <a:off x="574644" y="496789"/>
              <a:ext cx="4699864" cy="29844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it-IT" sz="1600" b="1"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8B2906B-557A-5AEF-4148-8DE1D9F0EE83}"/>
                </a:ext>
              </a:extLst>
            </p:cNvPr>
            <p:cNvSpPr txBox="1"/>
            <p:nvPr/>
          </p:nvSpPr>
          <p:spPr>
            <a:xfrm>
              <a:off x="662055" y="584200"/>
              <a:ext cx="4525042" cy="280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b="1" dirty="0">
                  <a:solidFill>
                    <a:srgbClr val="002060"/>
                  </a:solidFill>
                  <a:latin typeface="Kalinga" panose="020B0502040204020203" pitchFamily="34" charset="0"/>
                  <a:cs typeface="Kalinga" panose="020B0502040204020203" pitchFamily="34" charset="0"/>
                </a:rPr>
                <a:t>5. Equità remunerativa per genere</a:t>
              </a:r>
              <a:endParaRPr lang="en-US" sz="1600" b="1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endParaRPr>
            </a:p>
          </p:txBody>
        </p:sp>
      </p:grpSp>
      <p:pic>
        <p:nvPicPr>
          <p:cNvPr id="24" name="Immagine 23" descr="Immagine che contiene Cellulare&#10;&#10;Descrizione generata automaticamente">
            <a:extLst>
              <a:ext uri="{FF2B5EF4-FFF2-40B4-BE49-F238E27FC236}">
                <a16:creationId xmlns:a16="http://schemas.microsoft.com/office/drawing/2014/main" id="{A54E083C-3E5E-9161-1D82-58A3B2A6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002" y="3218150"/>
            <a:ext cx="1595190" cy="19901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4CDBDB76-C42C-F6BF-9D44-67425C0B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4267" y="6310312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/>
              <a:pPr algn="ctr"/>
              <a:t>5</a:t>
            </a:fld>
            <a:endParaRPr lang="it-IT" sz="1400"/>
          </a:p>
        </p:txBody>
      </p:sp>
      <p:sp>
        <p:nvSpPr>
          <p:cNvPr id="3" name="Segnaposto piè di pagina 7">
            <a:extLst>
              <a:ext uri="{FF2B5EF4-FFF2-40B4-BE49-F238E27FC236}">
                <a16:creationId xmlns:a16="http://schemas.microsoft.com/office/drawing/2014/main" id="{EE03604F-ACE0-B91E-9B39-F0A1D7BE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93524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C81E5D-7B5F-730D-7804-CB011CF08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D4DC3-1B66-1930-4537-F86BAF1D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La struttura del Piano Strategico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265345E-A37A-F7EA-4345-653EE41AE5EC}"/>
              </a:ext>
            </a:extLst>
          </p:cNvPr>
          <p:cNvSpPr txBox="1">
            <a:spLocks/>
          </p:cNvSpPr>
          <p:nvPr/>
        </p:nvSpPr>
        <p:spPr>
          <a:xfrm>
            <a:off x="477672" y="1592928"/>
            <a:ext cx="11184339" cy="367214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Selezione ed assunzione (recruitment)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Gestione della carriera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Equità salariale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Genitorialità, cura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Conciliazione dei tempi vita-lavoro (work-life balance)</a:t>
            </a:r>
          </a:p>
          <a:p>
            <a:pPr marL="5715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Attività di prevenzione di ogni forma di abuso fisico, verbale, digitale (molestia) sui luoghi di lavoro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7" name="Immagine 6" descr="Immagine che contiene Policromia, Prodotti generali, design&#10;&#10;Descrizione generata automaticamente">
            <a:extLst>
              <a:ext uri="{FF2B5EF4-FFF2-40B4-BE49-F238E27FC236}">
                <a16:creationId xmlns:a16="http://schemas.microsoft.com/office/drawing/2014/main" id="{3609A78B-3869-E36B-73FC-8F8492F91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90" y="2054553"/>
            <a:ext cx="2448000" cy="1727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A6BDECD2-01B8-978C-B83A-E481E418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951" y="6310312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/>
              <a:pPr algn="ctr"/>
              <a:t>6</a:t>
            </a:fld>
            <a:endParaRPr lang="it-IT" sz="1400"/>
          </a:p>
        </p:txBody>
      </p:sp>
      <p:sp>
        <p:nvSpPr>
          <p:cNvPr id="3" name="Segnaposto piè di pagina 7">
            <a:extLst>
              <a:ext uri="{FF2B5EF4-FFF2-40B4-BE49-F238E27FC236}">
                <a16:creationId xmlns:a16="http://schemas.microsoft.com/office/drawing/2014/main" id="{ABEDE182-F6CC-4CC9-65D7-6A5554C6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396219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896FC-17D0-5BF5-E464-3C0F1A37D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08EC8-6118-D137-E42B-42C8F14F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Gli elementi costitutivi della Politica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5E26BA-1BF3-D796-544A-2A6028C9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90" y="1611468"/>
            <a:ext cx="10210026" cy="326895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Perseguire la parità di genere </a:t>
            </a:r>
          </a:p>
          <a:p>
            <a:pPr>
              <a:lnSpc>
                <a:spcPct val="200000"/>
              </a:lnSpc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Valorizzare le diversità</a:t>
            </a:r>
          </a:p>
          <a:p>
            <a:pPr>
              <a:lnSpc>
                <a:spcPct val="200000"/>
              </a:lnSpc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Supportare l’empowerment femminile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8CA16E-999B-87F2-FED9-A2F2B1E0B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8" y="3995218"/>
            <a:ext cx="2862782" cy="2862782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466639-4450-EFD4-9717-F6A041D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582" y="6356349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7</a:t>
            </a:fld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piè di pagina 7">
            <a:extLst>
              <a:ext uri="{FF2B5EF4-FFF2-40B4-BE49-F238E27FC236}">
                <a16:creationId xmlns:a16="http://schemas.microsoft.com/office/drawing/2014/main" id="{565D4ED7-3483-893B-CFD6-8351F253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197908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5D918-1E9D-EA2E-01CA-17739D99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700F4-1633-8122-D249-F675E7BD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A che punto siamo?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AE4C8EA-715A-1637-BFF1-2D96E0B3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582" y="6356349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83B59E3B-A767-585C-3618-3E1B069EFEF2}"/>
              </a:ext>
            </a:extLst>
          </p:cNvPr>
          <p:cNvSpPr txBox="1">
            <a:spLocks/>
          </p:cNvSpPr>
          <p:nvPr/>
        </p:nvSpPr>
        <p:spPr>
          <a:xfrm>
            <a:off x="1510748" y="2664683"/>
            <a:ext cx="8499944" cy="1528633"/>
          </a:xfrm>
          <a:prstGeom prst="roundRect">
            <a:avLst/>
          </a:prstGeom>
          <a:solidFill>
            <a:srgbClr val="27224C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8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18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18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18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1800"/>
              </a:spcBef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32">
              <a:lnSpc>
                <a:spcPct val="150000"/>
              </a:lnSpc>
              <a:spcBef>
                <a:spcPts val="2400"/>
              </a:spcBef>
            </a:pPr>
            <a:r>
              <a:rPr lang="it-IT" sz="25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  <a:sym typeface="Arial"/>
              </a:rPr>
              <a:t>8.798 </a:t>
            </a:r>
            <a:r>
              <a:rPr lang="it-IT" sz="2500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  <a:sym typeface="Arial"/>
              </a:rPr>
              <a:t>certificazioni rilasciate</a:t>
            </a:r>
            <a:endParaRPr lang="it-IT" sz="250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  <a:sym typeface="Century Gothic"/>
            </a:endParaRP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DCCB454B-D416-4686-9EC2-B389EF60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9359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18B7B-86C7-2C23-E72A-142008309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4CB4D2-BCCC-9BFA-7D8D-8D5B0BD2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582" y="6356349"/>
            <a:ext cx="2743200" cy="365125"/>
          </a:xfrm>
        </p:spPr>
        <p:txBody>
          <a:bodyPr/>
          <a:lstStyle/>
          <a:p>
            <a:pPr algn="ctr"/>
            <a:fld id="{B8583FFD-42C5-47FC-BBED-2CEDFEABE9D4}" type="slidenum"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9</a:t>
            </a:fld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id="{3704D9A4-C4FE-06DD-7399-6443F748CC0E}"/>
              </a:ext>
            </a:extLst>
          </p:cNvPr>
          <p:cNvSpPr/>
          <p:nvPr/>
        </p:nvSpPr>
        <p:spPr>
          <a:xfrm>
            <a:off x="660871" y="548155"/>
            <a:ext cx="11243145" cy="590649"/>
          </a:xfrm>
          <a:prstGeom prst="rect">
            <a:avLst/>
          </a:prstGeom>
          <a:solidFill>
            <a:schemeClr val="accent1"/>
          </a:solidFill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4625"/>
              </a:lnSpc>
            </a:pPr>
            <a:r>
              <a:rPr lang="en-US" sz="3200" b="1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PERCHÉ CERTIFICARSI?</a:t>
            </a:r>
            <a:endParaRPr lang="en-US" sz="320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00134553-F8D0-674A-01B7-1A983D357A2D}"/>
              </a:ext>
            </a:extLst>
          </p:cNvPr>
          <p:cNvSpPr/>
          <p:nvPr/>
        </p:nvSpPr>
        <p:spPr>
          <a:xfrm>
            <a:off x="500931" y="1387302"/>
            <a:ext cx="11243145" cy="885825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t"/>
          <a:lstStyle/>
          <a:p>
            <a:pPr marL="342900" indent="-342900" algn="just" defTabSz="761970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it-IT" sz="2200" b="1" noProof="0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Contributo dell'organizzazione al </a:t>
            </a:r>
            <a:r>
              <a:rPr lang="it-IT" sz="2200" b="1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raggiungimento</a:t>
            </a:r>
            <a:r>
              <a:rPr lang="it-IT" sz="2200" b="1" noProof="0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 di obiettivi universali di valore</a:t>
            </a:r>
            <a:endParaRPr lang="it-IT" sz="2200" noProof="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4D1028B1-01E6-1DFB-E270-F07AB323469E}"/>
              </a:ext>
            </a:extLst>
          </p:cNvPr>
          <p:cNvSpPr/>
          <p:nvPr/>
        </p:nvSpPr>
        <p:spPr>
          <a:xfrm>
            <a:off x="477143" y="3642384"/>
            <a:ext cx="4145290" cy="208788"/>
          </a:xfrm>
          <a:prstGeom prst="rect">
            <a:avLst/>
          </a:prstGeom>
          <a:solidFill>
            <a:schemeClr val="accent1"/>
          </a:solidFill>
          <a:ln/>
        </p:spPr>
        <p:txBody>
          <a:bodyPr wrap="none" lIns="0" tIns="0" rIns="0" bIns="0" rtlCol="0" anchor="t"/>
          <a:lstStyle/>
          <a:p>
            <a:pPr marL="342900" indent="-342900" algn="just" defTabSz="761970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it-IT" sz="2200" b="1" noProof="0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Reputazione e posizionamento</a:t>
            </a:r>
            <a:endParaRPr lang="it-IT" sz="2200" noProof="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464B6780-5CBD-84B1-F0AD-20E30E278E59}"/>
              </a:ext>
            </a:extLst>
          </p:cNvPr>
          <p:cNvSpPr/>
          <p:nvPr/>
        </p:nvSpPr>
        <p:spPr>
          <a:xfrm>
            <a:off x="477143" y="2338620"/>
            <a:ext cx="4771277" cy="348028"/>
          </a:xfrm>
          <a:prstGeom prst="rect">
            <a:avLst/>
          </a:prstGeom>
          <a:solidFill>
            <a:schemeClr val="accent1"/>
          </a:solidFill>
          <a:ln/>
        </p:spPr>
        <p:txBody>
          <a:bodyPr wrap="none" lIns="0" tIns="0" rIns="0" bIns="0" rtlCol="0" anchor="t"/>
          <a:lstStyle/>
          <a:p>
            <a:pPr marL="342900" indent="-342900" algn="just" defTabSz="761970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Attraction</a:t>
            </a:r>
            <a:endParaRPr lang="en-US" sz="220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6B39CC51-229C-62FC-8F51-A5AE3E2FB08F}"/>
              </a:ext>
            </a:extLst>
          </p:cNvPr>
          <p:cNvSpPr/>
          <p:nvPr/>
        </p:nvSpPr>
        <p:spPr>
          <a:xfrm>
            <a:off x="477142" y="4425864"/>
            <a:ext cx="11266933" cy="480220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t"/>
          <a:lstStyle/>
          <a:p>
            <a:pPr marL="342900" indent="-342900" algn="just" defTabSz="761970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it-IT" sz="2200" b="1" noProof="0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Ambiente lavorativo e clima  organizzativo</a:t>
            </a:r>
            <a:endParaRPr lang="it-IT" sz="2200" noProof="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9453AABB-FE8A-810C-1A92-37D43C01A305}"/>
              </a:ext>
            </a:extLst>
          </p:cNvPr>
          <p:cNvSpPr/>
          <p:nvPr/>
        </p:nvSpPr>
        <p:spPr>
          <a:xfrm>
            <a:off x="477144" y="3062946"/>
            <a:ext cx="4771276" cy="590550"/>
          </a:xfrm>
          <a:prstGeom prst="rect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t"/>
          <a:lstStyle/>
          <a:p>
            <a:pPr marL="342900" indent="-342900" algn="just" defTabSz="761970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Performance</a:t>
            </a:r>
            <a:endParaRPr lang="en-US" sz="220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1" name="Text 12">
            <a:extLst>
              <a:ext uri="{FF2B5EF4-FFF2-40B4-BE49-F238E27FC236}">
                <a16:creationId xmlns:a16="http://schemas.microsoft.com/office/drawing/2014/main" id="{A1101E9F-D92A-3573-036F-7B239758DB85}"/>
              </a:ext>
            </a:extLst>
          </p:cNvPr>
          <p:cNvSpPr/>
          <p:nvPr/>
        </p:nvSpPr>
        <p:spPr>
          <a:xfrm>
            <a:off x="500931" y="5191825"/>
            <a:ext cx="4239294" cy="425252"/>
          </a:xfrm>
          <a:prstGeom prst="rect">
            <a:avLst/>
          </a:prstGeom>
          <a:solidFill>
            <a:schemeClr val="accent1"/>
          </a:solidFill>
          <a:ln/>
        </p:spPr>
        <p:txBody>
          <a:bodyPr wrap="none" lIns="0" tIns="0" rIns="0" bIns="0" rtlCol="0" anchor="t"/>
          <a:lstStyle/>
          <a:p>
            <a:pPr marL="342900" indent="-342900" algn="just" defTabSz="761970">
              <a:lnSpc>
                <a:spcPts val="2292"/>
              </a:lnSpc>
              <a:buFont typeface="Arial" panose="020B0604020202020204" pitchFamily="34" charset="0"/>
              <a:buChar char="•"/>
            </a:pPr>
            <a:r>
              <a:rPr lang="it-IT" sz="2200" b="1" noProof="0" dirty="0">
                <a:solidFill>
                  <a:schemeClr val="bg1"/>
                </a:solidFill>
                <a:latin typeface="Kalinga" panose="020B0502040204020203" pitchFamily="34" charset="0"/>
                <a:ea typeface="Montserrat Black" pitchFamily="34" charset="-122"/>
                <a:cs typeface="Kalinga" panose="020B0502040204020203" pitchFamily="34" charset="0"/>
              </a:rPr>
              <a:t>Premialità</a:t>
            </a:r>
            <a:endParaRPr lang="it-IT" sz="2200" noProof="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2" name="Segnaposto piè di pagina 7">
            <a:extLst>
              <a:ext uri="{FF2B5EF4-FFF2-40B4-BE49-F238E27FC236}">
                <a16:creationId xmlns:a16="http://schemas.microsoft.com/office/drawing/2014/main" id="{39B92395-07BC-5D7E-3430-59F04FC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1513" y="6356351"/>
            <a:ext cx="6055018" cy="365124"/>
          </a:xfrm>
        </p:spPr>
        <p:txBody>
          <a:bodyPr/>
          <a:lstStyle/>
          <a:p>
            <a:r>
              <a:rPr lang="it-IT" sz="1400" dirty="0"/>
              <a:t>La certificazione di genere. Struttura, opportunità, visione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2509326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574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Kalinga</vt:lpstr>
      <vt:lpstr>Wingdings</vt:lpstr>
      <vt:lpstr>Tema di Office</vt:lpstr>
      <vt:lpstr>Presentazione standard di PowerPoint</vt:lpstr>
      <vt:lpstr>Valore e cambiamento</vt:lpstr>
      <vt:lpstr>Il quadro normativo di riferimento</vt:lpstr>
      <vt:lpstr>La struttura della certificazione di genere</vt:lpstr>
      <vt:lpstr>Aree tematiche per la misurazione della maturità in ottica di genere</vt:lpstr>
      <vt:lpstr>La struttura del Piano Strategico</vt:lpstr>
      <vt:lpstr>Gli elementi costitutivi della Politica</vt:lpstr>
      <vt:lpstr>A che punto siamo?</vt:lpstr>
      <vt:lpstr>Presentazione standard di PowerPoint</vt:lpstr>
      <vt:lpstr>Presentazione standard di PowerPoint</vt:lpstr>
      <vt:lpstr>Presentazione standard di PowerPoint</vt:lpstr>
      <vt:lpstr>Raccomandazioni</vt:lpstr>
      <vt:lpstr>Maurizio Mosca maumosca@yahoo.it  3335092460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Manente</dc:creator>
  <cp:lastModifiedBy>Mau Mosca</cp:lastModifiedBy>
  <cp:revision>7</cp:revision>
  <dcterms:created xsi:type="dcterms:W3CDTF">2025-02-18T08:40:25Z</dcterms:created>
  <dcterms:modified xsi:type="dcterms:W3CDTF">2025-09-09T13:09:46Z</dcterms:modified>
</cp:coreProperties>
</file>